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91" r:id="rId2"/>
    <p:sldId id="256" r:id="rId3"/>
    <p:sldId id="257" r:id="rId4"/>
    <p:sldId id="271" r:id="rId5"/>
    <p:sldId id="268" r:id="rId6"/>
    <p:sldId id="279" r:id="rId7"/>
    <p:sldId id="264" r:id="rId8"/>
    <p:sldId id="278" r:id="rId9"/>
    <p:sldId id="281" r:id="rId10"/>
    <p:sldId id="282" r:id="rId11"/>
    <p:sldId id="283" r:id="rId12"/>
    <p:sldId id="284" r:id="rId13"/>
    <p:sldId id="259" r:id="rId14"/>
    <p:sldId id="285" r:id="rId15"/>
    <p:sldId id="286" r:id="rId16"/>
    <p:sldId id="287" r:id="rId17"/>
    <p:sldId id="289" r:id="rId18"/>
    <p:sldId id="292" r:id="rId19"/>
    <p:sldId id="293" r:id="rId20"/>
    <p:sldId id="295" r:id="rId21"/>
    <p:sldId id="296" r:id="rId22"/>
  </p:sldIdLst>
  <p:sldSz cx="9144000" cy="6858000" type="screen4x3"/>
  <p:notesSz cx="7099300" cy="10234613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12" d="100"/>
          <a:sy n="112" d="100"/>
        </p:scale>
        <p:origin x="1584" y="96"/>
      </p:cViewPr>
      <p:guideLst>
        <p:guide orient="horz" pos="225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1296" y="1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r">
              <a:defRPr sz="1200"/>
            </a:lvl1pPr>
          </a:lstStyle>
          <a:p>
            <a:fld id="{8329FA8E-5B19-44E7-94AC-BA55CC0728F6}" type="datetimeFigureOut">
              <a:rPr lang="zh-HK" altLang="en-US" smtClean="0"/>
              <a:t>31/3/2026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2" y="9721107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1296" y="9721107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r">
              <a:defRPr sz="1200"/>
            </a:lvl1pPr>
          </a:lstStyle>
          <a:p>
            <a:fld id="{F38B61F8-E654-4960-A470-3D78CC73AED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32223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296" y="1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r">
              <a:defRPr sz="1200"/>
            </a:lvl1pPr>
          </a:lstStyle>
          <a:p>
            <a:fld id="{165E32E8-3613-4F05-8971-A0A0422CD8CF}" type="datetimeFigureOut">
              <a:rPr lang="zh-HK" altLang="en-US" smtClean="0"/>
              <a:t>31/3/2026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0" tIns="47380" rIns="94760" bIns="4738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4760" tIns="47380" rIns="94760" bIns="4738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296" y="9721107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r">
              <a:defRPr sz="1200"/>
            </a:lvl1pPr>
          </a:lstStyle>
          <a:p>
            <a:fld id="{8BD6D710-6F22-4D58-8361-68160BBB017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386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0E47-9754-46AA-9E48-9274890C831E}" type="datetimeFigureOut">
              <a:rPr lang="zh-HK" altLang="en-US" smtClean="0"/>
              <a:t>31/3/2026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792B-F53B-4C05-9274-65BB23F01BB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2297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0E47-9754-46AA-9E48-9274890C831E}" type="datetimeFigureOut">
              <a:rPr lang="zh-HK" altLang="en-US" smtClean="0"/>
              <a:t>31/3/2026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792B-F53B-4C05-9274-65BB23F01BB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2667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0E47-9754-46AA-9E48-9274890C831E}" type="datetimeFigureOut">
              <a:rPr lang="zh-HK" altLang="en-US" smtClean="0"/>
              <a:t>31/3/2026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792B-F53B-4C05-9274-65BB23F01BB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7182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0E47-9754-46AA-9E48-9274890C831E}" type="datetimeFigureOut">
              <a:rPr lang="zh-HK" altLang="en-US" smtClean="0"/>
              <a:t>31/3/2026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792B-F53B-4C05-9274-65BB23F01BB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235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0E47-9754-46AA-9E48-9274890C831E}" type="datetimeFigureOut">
              <a:rPr lang="zh-HK" altLang="en-US" smtClean="0"/>
              <a:t>31/3/2026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792B-F53B-4C05-9274-65BB23F01BB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1263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0E47-9754-46AA-9E48-9274890C831E}" type="datetimeFigureOut">
              <a:rPr lang="zh-HK" altLang="en-US" smtClean="0"/>
              <a:t>31/3/2026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792B-F53B-4C05-9274-65BB23F01BB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4323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0E47-9754-46AA-9E48-9274890C831E}" type="datetimeFigureOut">
              <a:rPr lang="zh-HK" altLang="en-US" smtClean="0"/>
              <a:t>31/3/2026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792B-F53B-4C05-9274-65BB23F01BB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9035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0E47-9754-46AA-9E48-9274890C831E}" type="datetimeFigureOut">
              <a:rPr lang="zh-HK" altLang="en-US" smtClean="0"/>
              <a:t>31/3/2026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792B-F53B-4C05-9274-65BB23F01BB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9544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0E47-9754-46AA-9E48-9274890C831E}" type="datetimeFigureOut">
              <a:rPr lang="zh-HK" altLang="en-US" smtClean="0"/>
              <a:t>31/3/2026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792B-F53B-4C05-9274-65BB23F01BB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9726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0E47-9754-46AA-9E48-9274890C831E}" type="datetimeFigureOut">
              <a:rPr lang="zh-HK" altLang="en-US" smtClean="0"/>
              <a:t>31/3/2026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792B-F53B-4C05-9274-65BB23F01BB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1396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0E47-9754-46AA-9E48-9274890C831E}" type="datetimeFigureOut">
              <a:rPr lang="zh-HK" altLang="en-US" smtClean="0"/>
              <a:t>31/3/2026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792B-F53B-4C05-9274-65BB23F01BB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5673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90E47-9754-46AA-9E48-9274890C831E}" type="datetimeFigureOut">
              <a:rPr lang="zh-HK" altLang="en-US" smtClean="0"/>
              <a:t>31/3/2026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C792B-F53B-4C05-9274-65BB23F01BB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7166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C62D099C-CF23-6AC4-D371-96F5F47303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04" y="139081"/>
            <a:ext cx="3227554" cy="120033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259631" y="3356992"/>
            <a:ext cx="7884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zh-HK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二零零四年創始</a:t>
            </a:r>
            <a:r>
              <a:rPr lang="en-US" altLang="zh-HK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HK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259632" y="5166484"/>
            <a:ext cx="7884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(since 2004)</a:t>
            </a:r>
            <a:endParaRPr lang="zh-HK" altLang="en-US" dirty="0"/>
          </a:p>
        </p:txBody>
      </p:sp>
      <p:sp>
        <p:nvSpPr>
          <p:cNvPr id="4" name="矩形 3"/>
          <p:cNvSpPr/>
          <p:nvPr/>
        </p:nvSpPr>
        <p:spPr>
          <a:xfrm>
            <a:off x="1259632" y="1484784"/>
            <a:ext cx="78843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zh-HK" sz="5600" b="1" spc="3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章群教授</a:t>
            </a:r>
            <a:br>
              <a:rPr lang="en-US" altLang="zh-TW" sz="5600" b="1" spc="3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zh-HK" sz="5600" b="1" spc="3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紀念公開學術講座</a:t>
            </a:r>
            <a:endParaRPr lang="zh-HK" altLang="en-US" sz="5600" spc="3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259630" y="3942348"/>
            <a:ext cx="7884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6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Prof. Chang </a:t>
            </a:r>
            <a:r>
              <a:rPr lang="en-US" altLang="zh-HK" sz="3600" b="1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Chuen</a:t>
            </a:r>
            <a:r>
              <a:rPr lang="en-US" altLang="zh-HK" sz="36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br>
              <a:rPr lang="en-US" altLang="zh-HK" sz="36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HK" sz="36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Memorial Public Lecture Series</a:t>
            </a:r>
            <a:endParaRPr lang="zh-HK" altLang="en-US" sz="3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841375C-9A77-B45F-9B7B-A92FC51AB0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416" y="333792"/>
            <a:ext cx="3749040" cy="73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8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esktop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1034"/>
            <a:ext cx="7451726" cy="540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774574" y="3108310"/>
            <a:ext cx="6840760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4238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esktop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55740"/>
            <a:ext cx="5040000" cy="414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2915256" y="3933056"/>
            <a:ext cx="4608512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25604" name="Picture 4" descr="C:\Users\user\Desktop\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8740"/>
            <a:ext cx="5040000" cy="227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38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user\Desktop\ne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8" b="14356"/>
          <a:stretch/>
        </p:blipFill>
        <p:spPr bwMode="auto">
          <a:xfrm>
            <a:off x="2483768" y="345768"/>
            <a:ext cx="5394405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2688906" y="5240086"/>
            <a:ext cx="2430942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4238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Web Design\章群\200402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53" y="1629000"/>
            <a:ext cx="2572526" cy="3600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259632" y="5427801"/>
            <a:ext cx="78843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0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2004.2.7</a:t>
            </a:r>
            <a:endParaRPr lang="zh-TW" altLang="zh-HK" sz="1000" b="1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講座一：封建到郡縣</a:t>
            </a:r>
          </a:p>
          <a:p>
            <a:pPr algn="ctr"/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廖伯源教授（中央研究院歷史語言研究所研究員）</a:t>
            </a:r>
            <a:r>
              <a:rPr lang="en-US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 </a:t>
            </a:r>
            <a:endParaRPr lang="zh-TW" altLang="zh-HK" sz="1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講座二：明代史學述論</a:t>
            </a:r>
          </a:p>
          <a:p>
            <a:pPr algn="ctr"/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黃兆強教授（東吳大學歷史系教授兼系主任）</a:t>
            </a:r>
            <a:r>
              <a:rPr lang="en-US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 </a:t>
            </a:r>
            <a:endParaRPr lang="zh-TW" altLang="zh-HK" sz="1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講座三：對古騰堡論述的反思</a:t>
            </a:r>
            <a:r>
              <a:rPr lang="en-US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──</a:t>
            </a:r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印刷術在晚明文化生產過程中所起的作用</a:t>
            </a:r>
          </a:p>
          <a:p>
            <a:pPr algn="ctr"/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周啟榮教授（伊利諾大學歷史系及東亞語言文化系教授）</a:t>
            </a:r>
            <a:endParaRPr lang="zh-HK" altLang="en-US" sz="1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884368" cy="108012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en-US" altLang="zh-HK" sz="2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Prof. Chang </a:t>
            </a:r>
            <a:r>
              <a:rPr lang="en-US" altLang="zh-HK" sz="2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Chuen</a:t>
            </a:r>
            <a:r>
              <a:rPr lang="en-US" altLang="zh-HK" sz="2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Memorial Public Lecture Series</a:t>
            </a:r>
            <a:br>
              <a:rPr lang="zh-TW" altLang="zh-HK" sz="2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zh-TW" altLang="zh-HK" sz="22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章群教授紀念公開學術講座</a:t>
            </a:r>
            <a:endParaRPr lang="zh-HK" altLang="en-US" sz="2200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195736" y="1271082"/>
            <a:ext cx="146706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5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– 3</a:t>
            </a:r>
            <a:endParaRPr lang="zh-HK" altLang="en-US" sz="5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22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Web Design\章群\200511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8" t="5363" r="7512" b="5876"/>
          <a:stretch/>
        </p:blipFill>
        <p:spPr bwMode="auto">
          <a:xfrm>
            <a:off x="2480687" y="404904"/>
            <a:ext cx="1456921" cy="2160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Web Design\章群\200610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9" t="5532" r="7498" b="5734"/>
          <a:stretch/>
        </p:blipFill>
        <p:spPr bwMode="auto">
          <a:xfrm>
            <a:off x="6418382" y="404051"/>
            <a:ext cx="1465899" cy="2160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Web Design\章群\2008112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9" t="5570" r="6907" b="5442"/>
          <a:stretch/>
        </p:blipFill>
        <p:spPr bwMode="auto">
          <a:xfrm>
            <a:off x="2477420" y="3573016"/>
            <a:ext cx="1463453" cy="2160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Web Design\章群\200903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068" y="3573016"/>
            <a:ext cx="1490529" cy="2160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1259632" y="2708921"/>
            <a:ext cx="38990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0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2005.11.28</a:t>
            </a:r>
            <a:endParaRPr lang="zh-TW" altLang="zh-HK" sz="1000" b="1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講座四：從明初至萬曆地圖中所見之大明天下</a:t>
            </a:r>
          </a:p>
          <a:p>
            <a:pPr algn="ctr"/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張偉國博士（香港公開大學人文社會科學院副教授</a:t>
            </a:r>
            <a:r>
              <a:rPr lang="zh-TW" altLang="zh-HK" sz="1000" dirty="0"/>
              <a:t>）</a:t>
            </a:r>
            <a:endParaRPr lang="zh-HK" altLang="en-US" sz="1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158666" y="2708920"/>
            <a:ext cx="39853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0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2006.10.24</a:t>
            </a:r>
            <a:endParaRPr lang="zh-TW" altLang="zh-HK" sz="1000" b="1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講座五：錢穆與香港的中國文化研究</a:t>
            </a:r>
            <a:r>
              <a:rPr lang="en-US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──</a:t>
            </a:r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新亞精神及其實踐</a:t>
            </a:r>
          </a:p>
          <a:p>
            <a:pPr algn="ctr"/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區志堅博士（香港理工大學香港專上學院）</a:t>
            </a:r>
            <a:endParaRPr lang="zh-HK" altLang="en-US" sz="1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259632" y="5889466"/>
            <a:ext cx="3899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0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2008.11.25</a:t>
            </a:r>
            <a:endParaRPr lang="zh-TW" altLang="zh-HK" sz="1000" b="1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講座六：督教如何進入中國？以潮汕教會醫院為個案的解釋（</a:t>
            </a:r>
            <a:r>
              <a:rPr lang="en-US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1864-1949</a:t>
            </a:r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</a:p>
          <a:p>
            <a:pPr algn="ctr"/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胡衛清教授（香港浸會大學近代史研究中心訪問學人）</a:t>
            </a:r>
            <a:endParaRPr lang="zh-HK" altLang="en-US" sz="1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158666" y="5889465"/>
            <a:ext cx="39853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0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2009.3.9</a:t>
            </a:r>
            <a:endParaRPr lang="zh-TW" altLang="zh-HK" sz="1000" b="1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講座七：從地緣與文化觀察</a:t>
            </a:r>
            <a:r>
              <a:rPr lang="en-US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──</a:t>
            </a:r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粵港與近代中國之歷史轉化</a:t>
            </a:r>
          </a:p>
          <a:p>
            <a:pPr algn="ctr"/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陳明銶教授（美國史丹福大學東亞研究中心客席研究員</a:t>
            </a:r>
            <a:endParaRPr lang="zh-HK" altLang="en-US" sz="1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690469" y="169190"/>
            <a:ext cx="50526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5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zh-HK" altLang="en-US" sz="5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650909" y="169190"/>
            <a:ext cx="50526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5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zh-HK" altLang="en-US" sz="5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690469" y="3356992"/>
            <a:ext cx="50526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5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zh-HK" altLang="en-US" sz="5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650908" y="3356992"/>
            <a:ext cx="50526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5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zh-HK" altLang="en-US" sz="5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06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Web Design\章群\200911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" t="5646" r="7164" b="5945"/>
          <a:stretch/>
        </p:blipFill>
        <p:spPr bwMode="auto">
          <a:xfrm>
            <a:off x="2472624" y="260648"/>
            <a:ext cx="1473050" cy="2160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Web Design\章群\200912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2" t="5801" r="7155" b="5540"/>
          <a:stretch/>
        </p:blipFill>
        <p:spPr bwMode="auto">
          <a:xfrm>
            <a:off x="6416884" y="260648"/>
            <a:ext cx="1468898" cy="2160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Web Design\章群\201101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079" y="3729226"/>
            <a:ext cx="1526139" cy="2160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Web Design\章群\29-9-20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943" y="3729226"/>
            <a:ext cx="1526780" cy="2160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1547664" y="2564665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0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2009.11.27</a:t>
            </a:r>
            <a:endParaRPr lang="zh-TW" altLang="zh-HK" sz="1000" b="1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講座八：蔣介石的日記與日記中的蔣介石</a:t>
            </a:r>
          </a:p>
          <a:p>
            <a:pPr algn="ctr"/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呂芳上教授（中央研究院近代史研究所教授／東海大學歷史系教授）</a:t>
            </a:r>
            <a:endParaRPr lang="zh-HK" altLang="en-US" sz="1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932040" y="2564664"/>
            <a:ext cx="4211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0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2009.12.15</a:t>
            </a:r>
            <a:endParaRPr lang="zh-TW" altLang="zh-HK" sz="1000" b="1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講座九：對近年來中國中間勢力研究的反思</a:t>
            </a:r>
          </a:p>
          <a:p>
            <a:pPr algn="ctr"/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聞黎明教授（中國社會科學院近代史研究所研究員））</a:t>
            </a:r>
            <a:endParaRPr lang="en-US" altLang="zh-TW" sz="1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HK" sz="10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2009.12.15</a:t>
            </a:r>
            <a:endParaRPr lang="zh-TW" altLang="zh-HK" sz="1000" b="1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講座十：建國前夕中共與美國的秘密接觸</a:t>
            </a:r>
          </a:p>
          <a:p>
            <a:pPr algn="ctr"/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于化民教授（中國社會科學院近代史研究所現代政治史研究室主任）</a:t>
            </a:r>
            <a:endParaRPr lang="zh-HK" altLang="en-US" sz="1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259632" y="6033483"/>
            <a:ext cx="38990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0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2011.1.26</a:t>
            </a:r>
            <a:endParaRPr lang="zh-TW" altLang="zh-HK" sz="1000" b="1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講座十一：新文化史與晚明印刷</a:t>
            </a:r>
          </a:p>
          <a:p>
            <a:pPr algn="ctr"/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周啟榮教授（美國伊利諾大學歷史系）</a:t>
            </a:r>
            <a:endParaRPr lang="zh-HK" altLang="en-US" sz="1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158666" y="6033482"/>
            <a:ext cx="3985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0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2011.9.29</a:t>
            </a:r>
            <a:endParaRPr lang="zh-TW" altLang="zh-HK" sz="1000" b="1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講座十二：呂碧城研究若干懸而未決問題的考辨</a:t>
            </a:r>
          </a:p>
          <a:p>
            <a:pPr algn="ctr"/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李保民先生（上海古籍出版社編輯）</a:t>
            </a:r>
          </a:p>
          <a:p>
            <a:pPr algn="ctr"/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【案：因颶風襲港，此講臨時取消】</a:t>
            </a:r>
            <a:endParaRPr lang="zh-HK" altLang="en-US" sz="1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779367" y="37073"/>
            <a:ext cx="50526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5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zh-HK" altLang="en-US" sz="5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860032" y="37073"/>
            <a:ext cx="146706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5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9, 10</a:t>
            </a:r>
            <a:endParaRPr lang="zh-HK" altLang="en-US" sz="5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475656" y="3493457"/>
            <a:ext cx="11768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5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zh-HK" altLang="en-US" sz="5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429419" y="3493457"/>
            <a:ext cx="11768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5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zh-HK" altLang="en-US" sz="5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06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Web Design\章群\30-01-2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759" y="287984"/>
            <a:ext cx="1526780" cy="2160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Web Design\章群\27-03-2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943" y="287984"/>
            <a:ext cx="1526780" cy="2160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Web Design\章群\12-1-2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544" y="3429000"/>
            <a:ext cx="1526780" cy="2160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esktop\poster2016.4.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075" y="3429000"/>
            <a:ext cx="1527648" cy="2160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1259632" y="2592241"/>
            <a:ext cx="38990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0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2013.1.30</a:t>
            </a:r>
            <a:endParaRPr lang="zh-TW" altLang="zh-HK" sz="1000" b="1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講座十三：北宋的軍人與武選官：制度‧文化‧社會生活</a:t>
            </a:r>
          </a:p>
          <a:p>
            <a:pPr algn="ctr"/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趙冬梅教授（香北京大學歷史學系副教授）</a:t>
            </a:r>
            <a:endParaRPr lang="zh-HK" altLang="en-US" sz="1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158666" y="2592240"/>
            <a:ext cx="39853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0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2013.3.27</a:t>
            </a:r>
            <a:endParaRPr lang="zh-TW" altLang="zh-HK" sz="1000" b="1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講座十四：大炮與銀兩：晚明的軍事改革</a:t>
            </a:r>
          </a:p>
          <a:p>
            <a:pPr algn="ctr"/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李伯重教授（香港科技大學人文學部講座教授）</a:t>
            </a:r>
            <a:endParaRPr lang="zh-HK" altLang="en-US" sz="1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821548" y="5779595"/>
            <a:ext cx="26587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0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2016.1.26</a:t>
            </a:r>
            <a:endParaRPr lang="zh-TW" altLang="zh-HK" sz="1000" b="1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講座十六：宋代史學史劄記：解讀宋神宗《資治通鑒序》</a:t>
            </a:r>
          </a:p>
          <a:p>
            <a:pPr algn="ctr"/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馬俊傑博士（澳大利亞國立大學亞太研究院副教授）</a:t>
            </a:r>
            <a:endParaRPr lang="zh-HK" altLang="en-US" sz="1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872584" y="5779593"/>
            <a:ext cx="2658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0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2015.1.12</a:t>
            </a:r>
            <a:endParaRPr lang="zh-TW" altLang="zh-HK" sz="1000" b="1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講座十五：中國歷史上的</a:t>
            </a:r>
            <a:r>
              <a:rPr lang="en-US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“</a:t>
            </a:r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契約</a:t>
            </a:r>
            <a:r>
              <a:rPr lang="en-US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”</a:t>
            </a:r>
            <a:endParaRPr lang="zh-TW" altLang="zh-HK" sz="1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阿風教授（中國社會科學院歷史研究所研究員／社會史研究室主任）</a:t>
            </a:r>
            <a:endParaRPr lang="zh-HK" altLang="en-US" sz="1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475656" y="77282"/>
            <a:ext cx="11768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5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zh-HK" altLang="en-US" sz="5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5422302" y="77280"/>
            <a:ext cx="11768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5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zh-HK" altLang="en-US" sz="5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621984" y="3247848"/>
            <a:ext cx="117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zh-HK" alt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541301" y="3247848"/>
            <a:ext cx="117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zh-HK" alt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06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poster2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329" y="225122"/>
            <a:ext cx="1527875" cy="2160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499992" y="2575946"/>
            <a:ext cx="446449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0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2017.3.14</a:t>
            </a:r>
            <a:r>
              <a:rPr lang="en-US" altLang="zh-HK" sz="1000" dirty="0"/>
              <a:t> </a:t>
            </a:r>
            <a:endParaRPr lang="zh-TW" altLang="zh-HK" sz="1000" dirty="0"/>
          </a:p>
          <a:p>
            <a:pPr algn="ctr"/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講座十八：</a:t>
            </a:r>
            <a:r>
              <a:rPr lang="en-US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Of </a:t>
            </a:r>
            <a:r>
              <a:rPr lang="en-US" altLang="zh-HK" sz="10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Trees</a:t>
            </a:r>
            <a:r>
              <a:rPr lang="en-US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a Son, and Kingship: Recovering an Ancient Chinese Dream</a:t>
            </a:r>
            <a:endParaRPr lang="zh-TW" altLang="zh-HK" sz="1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Prof. Edward L. Shaughnessy (Lorraine J. and </a:t>
            </a:r>
            <a:r>
              <a:rPr lang="en-US" altLang="zh-HK" sz="10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Herrlee</a:t>
            </a:r>
            <a:r>
              <a:rPr lang="en-US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G. Creel Distinguished Service Professor  in Early Chinese Studies, The University of Chicago)</a:t>
            </a:r>
            <a:endParaRPr lang="zh-HK" altLang="en-US" sz="1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468283" y="44624"/>
            <a:ext cx="117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zh-HK" alt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C:\Users\user\Desktop\poster2016.1.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5122"/>
            <a:ext cx="1527649" cy="2160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1774227" y="2575946"/>
            <a:ext cx="2658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0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2016.4.18</a:t>
            </a:r>
            <a:endParaRPr lang="zh-TW" altLang="zh-HK" sz="1000" b="1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講座十七：唐代的性別、身體與健康照顧：從李妙法割乳奔喪說起</a:t>
            </a:r>
          </a:p>
          <a:p>
            <a:pPr algn="ctr"/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李貞德教授（中央研究院歷史語言研究所）</a:t>
            </a:r>
            <a:endParaRPr lang="zh-HK" altLang="en-US" sz="1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538884" y="44624"/>
            <a:ext cx="117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zh-HK" alt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331640" y="5816306"/>
            <a:ext cx="35925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0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2018.4.10</a:t>
            </a:r>
            <a:r>
              <a:rPr lang="en-US" altLang="zh-HK" sz="1000" dirty="0"/>
              <a:t> </a:t>
            </a:r>
            <a:endParaRPr lang="zh-TW" altLang="zh-HK" sz="1000" dirty="0"/>
          </a:p>
          <a:p>
            <a:pPr algn="ctr"/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講座十</a:t>
            </a:r>
            <a:r>
              <a:rPr lang="zh-TW" altLang="en-US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九</a:t>
            </a:r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Becoming Eurasian:</a:t>
            </a:r>
            <a:r>
              <a:rPr lang="zh-TW" altLang="en-US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The Establishment of The Welfare League and Eurasian Identity in Inter-war Hong Kong</a:t>
            </a:r>
          </a:p>
          <a:p>
            <a:pPr algn="ctr"/>
            <a:r>
              <a:rPr lang="en-US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Prof. Emma J. </a:t>
            </a:r>
            <a:r>
              <a:rPr lang="en-US" altLang="zh-HK" sz="10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Teng</a:t>
            </a:r>
            <a:r>
              <a:rPr lang="zh-TW" altLang="en-US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en-US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T.T. and Wei Fong Chao Professor of Asian Civilizations Massachusetts Institute of Technology</a:t>
            </a:r>
            <a:r>
              <a:rPr lang="en-US" altLang="zh-TW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HK" altLang="en-US" sz="1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579851" y="3284984"/>
            <a:ext cx="117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zh-HK" alt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user\Desktop\HIST 40th Anniversary\20180410\20180410J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526" y="3490158"/>
            <a:ext cx="1527875" cy="2160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/>
          <p:cNvSpPr txBox="1"/>
          <p:nvPr/>
        </p:nvSpPr>
        <p:spPr>
          <a:xfrm>
            <a:off x="5212443" y="5816306"/>
            <a:ext cx="3592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0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2019.2.22</a:t>
            </a:r>
            <a:endParaRPr lang="zh-TW" altLang="zh-HK" sz="1000" dirty="0"/>
          </a:p>
          <a:p>
            <a:pPr algn="ctr"/>
            <a:r>
              <a:rPr lang="zh-TW" altLang="zh-HK" sz="1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講座</a:t>
            </a:r>
            <a:r>
              <a:rPr lang="zh-TW" altLang="en-US" sz="1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二</a:t>
            </a:r>
            <a:r>
              <a:rPr lang="zh-TW" altLang="zh-HK" sz="1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十：</a:t>
            </a:r>
            <a:r>
              <a:rPr lang="zh-TW" altLang="zh-TW" sz="1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七音齊備華夏正聲 金道錫行青銅之路——曾國考古發現與研究</a:t>
            </a:r>
            <a:endParaRPr lang="en-US" altLang="zh-TW" sz="1000" dirty="0"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  <a:p>
            <a:pPr algn="ctr"/>
            <a:r>
              <a:rPr lang="zh-TW" altLang="zh-TW" sz="1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方勤博士（湖北省博物館館長、湖北省文物考古研究所所長）</a:t>
            </a:r>
            <a:endParaRPr lang="zh-HK" altLang="en-US" sz="1000" dirty="0"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460654" y="3284984"/>
            <a:ext cx="117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zh-HK" alt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180" y="3490158"/>
            <a:ext cx="1527024" cy="216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29006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307190" y="2611206"/>
            <a:ext cx="35925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0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2019.3.12</a:t>
            </a:r>
            <a:endParaRPr lang="zh-TW" altLang="zh-HK" sz="1000" dirty="0"/>
          </a:p>
          <a:p>
            <a:pPr algn="ctr"/>
            <a:r>
              <a:rPr lang="zh-TW" altLang="zh-HK" sz="1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講座</a:t>
            </a:r>
            <a:r>
              <a:rPr lang="zh-TW" altLang="en-US" sz="1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二</a:t>
            </a:r>
            <a:r>
              <a:rPr lang="zh-TW" altLang="zh-HK" sz="1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十</a:t>
            </a:r>
            <a:r>
              <a:rPr lang="zh-TW" altLang="en-US" sz="1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一</a:t>
            </a:r>
            <a:r>
              <a:rPr lang="zh-TW" altLang="zh-HK" sz="1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：</a:t>
            </a:r>
            <a:r>
              <a:rPr lang="zh-TW" altLang="zh-TW" sz="1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江戶時代的中日貿易與文化交流</a:t>
            </a:r>
            <a:endParaRPr lang="en-US" altLang="zh-TW" sz="1000" dirty="0"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  <a:p>
            <a:pPr algn="ctr"/>
            <a:r>
              <a:rPr lang="zh-TW" altLang="zh-TW" sz="1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劉序楓教授（中央研究院人文社會科學研究中心）</a:t>
            </a:r>
            <a:endParaRPr lang="zh-HK" altLang="en-US" sz="1000" dirty="0"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683" y="288410"/>
            <a:ext cx="1527640" cy="216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DB11C01D-61E2-4F5F-97ED-72A25DF7C633}"/>
              </a:ext>
            </a:extLst>
          </p:cNvPr>
          <p:cNvSpPr txBox="1"/>
          <p:nvPr/>
        </p:nvSpPr>
        <p:spPr>
          <a:xfrm>
            <a:off x="5468283" y="107912"/>
            <a:ext cx="117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zh-HK" alt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9263700A-D4B8-4BEA-B677-755DF682D338}"/>
              </a:ext>
            </a:extLst>
          </p:cNvPr>
          <p:cNvSpPr txBox="1"/>
          <p:nvPr/>
        </p:nvSpPr>
        <p:spPr>
          <a:xfrm>
            <a:off x="1538884" y="107912"/>
            <a:ext cx="117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zh-HK" alt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DDDF070-B94D-4219-B3F4-ECD6B1AFAAC0}"/>
              </a:ext>
            </a:extLst>
          </p:cNvPr>
          <p:cNvSpPr txBox="1"/>
          <p:nvPr/>
        </p:nvSpPr>
        <p:spPr>
          <a:xfrm>
            <a:off x="1078070" y="5879594"/>
            <a:ext cx="41028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0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2021.3.30</a:t>
            </a:r>
            <a:r>
              <a:rPr lang="en-US" altLang="zh-HK" sz="1000" dirty="0"/>
              <a:t> </a:t>
            </a:r>
            <a:endParaRPr lang="zh-TW" altLang="zh-HK" sz="1000" dirty="0"/>
          </a:p>
          <a:p>
            <a:pPr algn="ctr"/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講座</a:t>
            </a:r>
            <a:r>
              <a:rPr lang="zh-TW" altLang="en-US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二十三</a:t>
            </a:r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Archaeology, history and science: unlocking the mysteries of the Terracotta Army</a:t>
            </a:r>
          </a:p>
          <a:p>
            <a:pPr algn="ctr"/>
            <a:r>
              <a:rPr lang="en-US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Prof. Marcos </a:t>
            </a:r>
            <a:r>
              <a:rPr lang="en-US" altLang="zh-HK" sz="10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Martinón</a:t>
            </a:r>
            <a:r>
              <a:rPr lang="en-US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-Torres (Pitt-Rivers Professor of Archaeological Science, Department of Archaeology, University of Cambridge)</a:t>
            </a:r>
            <a:endParaRPr lang="zh-HK" altLang="en-US" sz="1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6DA43139-0C1C-46B2-B12C-5FFA56BCA3C8}"/>
              </a:ext>
            </a:extLst>
          </p:cNvPr>
          <p:cNvSpPr txBox="1"/>
          <p:nvPr/>
        </p:nvSpPr>
        <p:spPr>
          <a:xfrm>
            <a:off x="1579851" y="3348272"/>
            <a:ext cx="117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zh-HK" alt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5EC4C2E3-2FCA-476D-9F60-E95D9B722D98}"/>
              </a:ext>
            </a:extLst>
          </p:cNvPr>
          <p:cNvSpPr txBox="1"/>
          <p:nvPr/>
        </p:nvSpPr>
        <p:spPr>
          <a:xfrm>
            <a:off x="5187992" y="5879594"/>
            <a:ext cx="35925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0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2021.4.13</a:t>
            </a:r>
            <a:endParaRPr lang="zh-TW" altLang="zh-HK" sz="1000" dirty="0"/>
          </a:p>
          <a:p>
            <a:pPr algn="ctr"/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講座</a:t>
            </a:r>
            <a:r>
              <a:rPr lang="zh-TW" altLang="en-US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二十四</a:t>
            </a:r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Postcolonialism, Race, and Immigration Regulation in Singapore and the United States</a:t>
            </a:r>
          </a:p>
          <a:p>
            <a:pPr algn="ctr"/>
            <a:r>
              <a:rPr lang="en-US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Prof. Madeline Y. Hsu</a:t>
            </a:r>
            <a:r>
              <a:rPr lang="zh-TW" altLang="en-US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en-US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Department of History, The University of Texas at Austin, USA</a:t>
            </a:r>
            <a:r>
              <a:rPr lang="en-US" altLang="zh-TW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HK" altLang="en-US" sz="1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8ED66BD2-584C-4372-AD3D-58416EE9478E}"/>
              </a:ext>
            </a:extLst>
          </p:cNvPr>
          <p:cNvSpPr txBox="1"/>
          <p:nvPr/>
        </p:nvSpPr>
        <p:spPr>
          <a:xfrm>
            <a:off x="5460654" y="3348272"/>
            <a:ext cx="117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zh-HK" alt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5BA67172-C2C6-4B9F-9D71-91375320F88B}"/>
              </a:ext>
            </a:extLst>
          </p:cNvPr>
          <p:cNvSpPr txBox="1"/>
          <p:nvPr/>
        </p:nvSpPr>
        <p:spPr>
          <a:xfrm>
            <a:off x="5187993" y="2606154"/>
            <a:ext cx="3592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0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</a:t>
            </a:r>
            <a:r>
              <a:rPr lang="en-US" altLang="zh-TW" sz="10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21</a:t>
            </a:r>
            <a:r>
              <a:rPr lang="en-US" altLang="zh-HK" sz="10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.3.</a:t>
            </a:r>
            <a:r>
              <a:rPr lang="en-US" altLang="zh-TW" sz="10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23</a:t>
            </a:r>
            <a:endParaRPr lang="zh-TW" altLang="zh-HK" sz="1000" dirty="0"/>
          </a:p>
          <a:p>
            <a:pPr algn="ctr"/>
            <a:r>
              <a:rPr lang="zh-TW" altLang="zh-HK" sz="1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講座</a:t>
            </a:r>
            <a:r>
              <a:rPr lang="zh-TW" altLang="en-US" sz="1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二</a:t>
            </a:r>
            <a:r>
              <a:rPr lang="zh-TW" altLang="zh-HK" sz="1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十</a:t>
            </a:r>
            <a:r>
              <a:rPr lang="zh-TW" altLang="en-US" sz="1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二</a:t>
            </a:r>
            <a:r>
              <a:rPr lang="zh-TW" altLang="zh-HK" sz="1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：從冶銅到冶鐵</a:t>
            </a:r>
            <a:r>
              <a:rPr lang="en-US" altLang="zh-HK" sz="1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——</a:t>
            </a:r>
            <a:r>
              <a:rPr lang="zh-TW" altLang="zh-HK" sz="1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中華文明多元一體形成的標誌和支撐</a:t>
            </a:r>
            <a:endParaRPr lang="en-US" altLang="zh-TW" sz="1000" dirty="0"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  <a:p>
            <a:pPr algn="ctr"/>
            <a:r>
              <a:rPr lang="zh-TW" altLang="zh-HK" sz="1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劉海旺院長</a:t>
            </a:r>
            <a:r>
              <a:rPr lang="zh-TW" altLang="zh-TW" sz="1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（</a:t>
            </a:r>
            <a:r>
              <a:rPr lang="zh-TW" altLang="zh-HK" sz="1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河南省文物考古研究院</a:t>
            </a:r>
            <a:r>
              <a:rPr lang="zh-TW" altLang="zh-TW" sz="1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究中心）</a:t>
            </a:r>
            <a:endParaRPr lang="zh-HK" altLang="en-US" sz="1000" dirty="0"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14FE360-5BEF-4EB7-A784-2AED27BC8A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444" y="288410"/>
            <a:ext cx="1527640" cy="216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1BC1558C-AE65-4565-A1D9-78A8F1BD87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683" y="3553446"/>
            <a:ext cx="1527640" cy="216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76CD3BA5-DEE9-4CAA-9E72-90DCAC3A54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444" y="3553446"/>
            <a:ext cx="1527640" cy="216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31369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7BF37C20-9864-43BF-ABF0-C612380C2296}"/>
              </a:ext>
            </a:extLst>
          </p:cNvPr>
          <p:cNvSpPr txBox="1"/>
          <p:nvPr/>
        </p:nvSpPr>
        <p:spPr>
          <a:xfrm>
            <a:off x="1333230" y="2498049"/>
            <a:ext cx="35925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0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2021.</a:t>
            </a:r>
            <a:r>
              <a:rPr lang="en-US" altLang="zh-TW" sz="10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</a:t>
            </a:r>
            <a:r>
              <a:rPr lang="en-US" altLang="zh-HK" sz="10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</a:t>
            </a:r>
            <a:r>
              <a:rPr lang="en-US" altLang="zh-TW" sz="10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16</a:t>
            </a:r>
            <a:r>
              <a:rPr lang="en-US" altLang="zh-HK" sz="1000" dirty="0"/>
              <a:t> </a:t>
            </a:r>
            <a:endParaRPr lang="zh-TW" altLang="zh-HK" sz="1000" dirty="0"/>
          </a:p>
          <a:p>
            <a:pPr algn="ctr"/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講座</a:t>
            </a:r>
            <a:r>
              <a:rPr lang="zh-TW" altLang="en-US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二十五</a:t>
            </a:r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：中國人下南洋：福建與廣東的異同</a:t>
            </a:r>
            <a:endParaRPr lang="en-US" altLang="zh-HK" sz="1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莊國土教授</a:t>
            </a:r>
            <a:r>
              <a:rPr lang="zh-TW" altLang="zh-TW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</a:t>
            </a:r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廈門大學國際關係學院／南洋研究院</a:t>
            </a:r>
            <a:r>
              <a:rPr lang="zh-TW" altLang="zh-TW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endParaRPr lang="zh-HK" altLang="en-US" sz="1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0315E47-F534-4D90-BB81-8A776EF121A4}"/>
              </a:ext>
            </a:extLst>
          </p:cNvPr>
          <p:cNvSpPr txBox="1"/>
          <p:nvPr/>
        </p:nvSpPr>
        <p:spPr>
          <a:xfrm>
            <a:off x="1581442" y="44624"/>
            <a:ext cx="117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zh-HK" alt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7BA142C-940D-4721-890C-4182A708AD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683" y="249798"/>
            <a:ext cx="1527640" cy="216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ABD64109-507E-4C00-BFDA-2350C9E87B41}"/>
              </a:ext>
            </a:extLst>
          </p:cNvPr>
          <p:cNvSpPr txBox="1"/>
          <p:nvPr/>
        </p:nvSpPr>
        <p:spPr>
          <a:xfrm>
            <a:off x="1333163" y="5671714"/>
            <a:ext cx="35925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0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2022.3.31</a:t>
            </a:r>
            <a:r>
              <a:rPr lang="en-US" altLang="zh-HK" sz="1000" dirty="0"/>
              <a:t> </a:t>
            </a:r>
            <a:endParaRPr lang="zh-TW" altLang="zh-HK" sz="1000" dirty="0"/>
          </a:p>
          <a:p>
            <a:pPr algn="ctr"/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講座</a:t>
            </a:r>
            <a:r>
              <a:rPr lang="zh-TW" altLang="en-US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二十七</a:t>
            </a:r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The Sino-Southeast Asian Embrace Trans-Regional Histories, 600-1600 CE</a:t>
            </a:r>
          </a:p>
          <a:p>
            <a:pPr algn="ctr"/>
            <a:r>
              <a:rPr lang="en-US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Prof. Eric </a:t>
            </a:r>
            <a:r>
              <a:rPr lang="en-US" altLang="zh-HK" sz="10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Tagliacozzo</a:t>
            </a:r>
            <a:r>
              <a:rPr lang="en-US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(John Stambaugh Professor of History, Cornell University)</a:t>
            </a:r>
            <a:endParaRPr lang="zh-HK" altLang="en-US" sz="1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1C1047EE-EEA9-4DF7-B157-E57AAF169558}"/>
              </a:ext>
            </a:extLst>
          </p:cNvPr>
          <p:cNvSpPr txBox="1"/>
          <p:nvPr/>
        </p:nvSpPr>
        <p:spPr>
          <a:xfrm>
            <a:off x="1581442" y="3140392"/>
            <a:ext cx="117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endParaRPr lang="zh-HK" alt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B30547C-37AE-4DFE-973A-F3333969A6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682" y="3385844"/>
            <a:ext cx="1527506" cy="216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6D1969DE-2DD7-4673-B785-42D97A7E41F3}"/>
              </a:ext>
            </a:extLst>
          </p:cNvPr>
          <p:cNvSpPr txBox="1"/>
          <p:nvPr/>
        </p:nvSpPr>
        <p:spPr>
          <a:xfrm>
            <a:off x="4981694" y="5671714"/>
            <a:ext cx="4020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0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2022.4.11</a:t>
            </a:r>
            <a:endParaRPr lang="zh-TW" altLang="zh-HK" sz="1000" dirty="0"/>
          </a:p>
          <a:p>
            <a:pPr algn="ctr"/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講座</a:t>
            </a:r>
            <a:r>
              <a:rPr lang="zh-TW" altLang="en-US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二十八</a:t>
            </a:r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Messaging with Images among the Song Literati: Learning from </a:t>
            </a:r>
            <a:r>
              <a:rPr lang="en-US" altLang="zh-HK" sz="10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Su</a:t>
            </a:r>
            <a:r>
              <a:rPr lang="en-US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Shi’s </a:t>
            </a:r>
            <a:r>
              <a:rPr lang="en-US" altLang="zh-HK" sz="1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Old Tree, Rock, and Bamboo</a:t>
            </a:r>
          </a:p>
          <a:p>
            <a:pPr algn="ctr"/>
            <a:r>
              <a:rPr lang="en-US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Prof. Peter Sturman (Professor Departments of History of Art and Architecture, East Asian Languages and Cultural Studies Chair, Committee on Committees University of California, Santa Barbara)</a:t>
            </a:r>
            <a:endParaRPr lang="zh-HK" altLang="en-US" sz="1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FB1E4BF-22DE-4C7A-BE3F-FCE0E50F2201}"/>
              </a:ext>
            </a:extLst>
          </p:cNvPr>
          <p:cNvSpPr txBox="1"/>
          <p:nvPr/>
        </p:nvSpPr>
        <p:spPr>
          <a:xfrm>
            <a:off x="5364088" y="3140392"/>
            <a:ext cx="117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endParaRPr lang="zh-HK" alt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8A229CD2-FDE8-4F07-A96F-9E1C5D5BBB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385844"/>
            <a:ext cx="1527321" cy="216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8003F626-FF55-45AA-9CC4-4B7D8E4D0F9B}"/>
              </a:ext>
            </a:extLst>
          </p:cNvPr>
          <p:cNvSpPr txBox="1"/>
          <p:nvPr/>
        </p:nvSpPr>
        <p:spPr>
          <a:xfrm>
            <a:off x="5475080" y="2499002"/>
            <a:ext cx="3033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0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2021.11.25</a:t>
            </a:r>
            <a:r>
              <a:rPr lang="en-US" altLang="zh-HK" sz="1000" dirty="0"/>
              <a:t> </a:t>
            </a:r>
            <a:endParaRPr lang="zh-TW" altLang="zh-HK" sz="1000" dirty="0"/>
          </a:p>
          <a:p>
            <a:pPr algn="ctr"/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講座</a:t>
            </a:r>
            <a:r>
              <a:rPr lang="zh-TW" altLang="en-US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二十六</a:t>
            </a:r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zh-HK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形象與實相：於世界宗教視閾中藏傳佛教的不同身份認同</a:t>
            </a:r>
            <a:endParaRPr lang="en-US" altLang="zh-HK" sz="1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沈衛榮教授</a:t>
            </a:r>
            <a:r>
              <a:rPr lang="zh-TW" altLang="zh-TW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</a:t>
            </a:r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清華大學中文系教授、</a:t>
            </a:r>
            <a:r>
              <a:rPr lang="zh-HK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主任</a:t>
            </a:r>
            <a:r>
              <a:rPr lang="zh-TW" altLang="zh-TW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endParaRPr lang="zh-HK" altLang="en-US" sz="1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52FAC1DC-3A08-4E0B-92D5-E9058CF02C07}"/>
              </a:ext>
            </a:extLst>
          </p:cNvPr>
          <p:cNvSpPr txBox="1"/>
          <p:nvPr/>
        </p:nvSpPr>
        <p:spPr>
          <a:xfrm>
            <a:off x="5364088" y="44624"/>
            <a:ext cx="117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endParaRPr lang="zh-HK" alt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804156A5-895C-4D06-93AA-2D90FB76CD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49798"/>
            <a:ext cx="1527326" cy="216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7185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380312" y="332656"/>
            <a:ext cx="1440040" cy="14400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96336" y="332656"/>
            <a:ext cx="1224016" cy="12240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works\正方系主任照\cha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3265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1257001" y="4293096"/>
            <a:ext cx="7884368" cy="1800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600"/>
              </a:lnSpc>
            </a:pPr>
            <a:r>
              <a:rPr lang="zh-TW" altLang="en-US" sz="36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本系首位系主任</a:t>
            </a:r>
            <a:endParaRPr lang="en-US" altLang="zh-TW" sz="36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4600"/>
              </a:lnSpc>
            </a:pPr>
            <a:r>
              <a:rPr lang="en-US" altLang="zh-TW" sz="2800" b="1" dirty="0">
                <a:latin typeface="Times New Roman" pitchFamily="18" charset="0"/>
                <a:cs typeface="Times New Roman" pitchFamily="18" charset="0"/>
              </a:rPr>
              <a:t>The First Head of the History Department</a:t>
            </a:r>
          </a:p>
          <a:p>
            <a:pPr algn="ctr">
              <a:lnSpc>
                <a:spcPts val="4600"/>
              </a:lnSpc>
            </a:pPr>
            <a:r>
              <a:rPr lang="zh-TW" altLang="en-US" sz="2800" b="1" dirty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TW" sz="2800" b="1" dirty="0">
                <a:latin typeface="Times New Roman" pitchFamily="18" charset="0"/>
                <a:cs typeface="Times New Roman" pitchFamily="18" charset="0"/>
              </a:rPr>
              <a:t>1978-1979</a:t>
            </a:r>
            <a:r>
              <a:rPr lang="zh-TW" altLang="en-US" sz="2800" b="1" dirty="0">
                <a:latin typeface="Times New Roman" pitchFamily="18" charset="0"/>
                <a:cs typeface="Times New Roman" pitchFamily="18" charset="0"/>
              </a:rPr>
              <a:t>）</a:t>
            </a:r>
            <a:endParaRPr lang="en-US" altLang="zh-TW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259632" y="1943080"/>
            <a:ext cx="7884368" cy="202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200"/>
              </a:lnSpc>
            </a:pPr>
            <a:r>
              <a:rPr lang="zh-TW" altLang="en-US" sz="5200" b="1" spc="500" dirty="0">
                <a:latin typeface="標楷體" pitchFamily="65" charset="-120"/>
                <a:ea typeface="標楷體" pitchFamily="65" charset="-120"/>
              </a:rPr>
              <a:t>紀念章群教授</a:t>
            </a:r>
            <a:endParaRPr lang="en-US" altLang="zh-TW" sz="5200" b="1" spc="500" dirty="0"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ts val="5200"/>
              </a:lnSpc>
            </a:pPr>
            <a:r>
              <a:rPr lang="en-US" altLang="zh-HK" sz="3200" b="1" dirty="0">
                <a:latin typeface="Times New Roman" pitchFamily="18" charset="0"/>
                <a:cs typeface="Times New Roman" pitchFamily="18" charset="0"/>
              </a:rPr>
              <a:t>In Memory of Professor Chang </a:t>
            </a:r>
            <a:r>
              <a:rPr lang="en-US" altLang="zh-HK" sz="3200" b="1" dirty="0" err="1">
                <a:latin typeface="Times New Roman" pitchFamily="18" charset="0"/>
                <a:cs typeface="Times New Roman" pitchFamily="18" charset="0"/>
              </a:rPr>
              <a:t>Chuen</a:t>
            </a:r>
            <a:endParaRPr lang="en-US" altLang="zh-HK" sz="32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5200"/>
              </a:lnSpc>
            </a:pPr>
            <a:r>
              <a:rPr lang="en-US" altLang="zh-HK" sz="3200" b="1" dirty="0">
                <a:latin typeface="Times New Roman" pitchFamily="18" charset="0"/>
                <a:cs typeface="Times New Roman" pitchFamily="18" charset="0"/>
              </a:rPr>
              <a:t>(1925 – 2000)</a:t>
            </a:r>
            <a:endParaRPr lang="en-US" altLang="zh-TW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46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4B413E98-DAF9-441D-A3B4-553B3ACEBF3B}"/>
              </a:ext>
            </a:extLst>
          </p:cNvPr>
          <p:cNvSpPr txBox="1"/>
          <p:nvPr/>
        </p:nvSpPr>
        <p:spPr>
          <a:xfrm>
            <a:off x="1403648" y="2475473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0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2022.11.25</a:t>
            </a:r>
            <a:endParaRPr lang="zh-TW" altLang="zh-HK" sz="1000" dirty="0"/>
          </a:p>
          <a:p>
            <a:pPr algn="ctr"/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講座</a:t>
            </a:r>
            <a:r>
              <a:rPr lang="zh-TW" altLang="en-US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二十九</a:t>
            </a:r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Exploring the Great Wall of the Liao-</a:t>
            </a:r>
            <a:r>
              <a:rPr lang="en-US" altLang="zh-HK" sz="10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Jin</a:t>
            </a:r>
            <a:r>
              <a:rPr lang="en-US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Period</a:t>
            </a:r>
          </a:p>
          <a:p>
            <a:pPr algn="ctr"/>
            <a:r>
              <a:rPr lang="en-US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 China and Mongolia</a:t>
            </a:r>
            <a:endParaRPr lang="en-US" altLang="zh-HK" sz="1000" i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Prof. Gideon </a:t>
            </a:r>
            <a:r>
              <a:rPr lang="en-US" altLang="zh-HK" sz="10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Shelach-Lavi</a:t>
            </a:r>
            <a:r>
              <a:rPr lang="en-US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(Professor, Department of Asian Studies,</a:t>
            </a:r>
          </a:p>
          <a:p>
            <a:pPr algn="ctr"/>
            <a:r>
              <a:rPr lang="en-US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The Louis Frieberg Chair of East Asian Studies, </a:t>
            </a:r>
          </a:p>
          <a:p>
            <a:pPr algn="ctr"/>
            <a:r>
              <a:rPr lang="en-US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The Hebrew University of Jerusalem)</a:t>
            </a:r>
            <a:endParaRPr lang="zh-HK" altLang="en-US" sz="1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BAB8412-4243-4813-A499-8DFFA0F53EA0}"/>
              </a:ext>
            </a:extLst>
          </p:cNvPr>
          <p:cNvSpPr txBox="1"/>
          <p:nvPr/>
        </p:nvSpPr>
        <p:spPr>
          <a:xfrm>
            <a:off x="1522984" y="12684"/>
            <a:ext cx="117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endParaRPr lang="zh-HK" alt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F447953-8607-458B-8C2D-7E36076F67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040" y="230573"/>
            <a:ext cx="1527640" cy="216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DBFF46AF-03FD-44C4-8091-6E69645807AE}"/>
              </a:ext>
            </a:extLst>
          </p:cNvPr>
          <p:cNvSpPr txBox="1"/>
          <p:nvPr/>
        </p:nvSpPr>
        <p:spPr>
          <a:xfrm>
            <a:off x="5088621" y="2481339"/>
            <a:ext cx="3947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0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2023.3.20</a:t>
            </a:r>
            <a:endParaRPr lang="zh-TW" altLang="zh-HK" sz="1000" dirty="0"/>
          </a:p>
          <a:p>
            <a:pPr algn="ctr"/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講</a:t>
            </a:r>
            <a:r>
              <a:rPr lang="zh-TW" altLang="en-US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座三十</a:t>
            </a:r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Decolonizing the historiography of China: </a:t>
            </a:r>
          </a:p>
          <a:p>
            <a:pPr algn="ctr"/>
            <a:r>
              <a:rPr lang="en-US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 new look at “Sinicization,” “the tribute system”</a:t>
            </a:r>
          </a:p>
          <a:p>
            <a:pPr algn="ctr"/>
            <a:r>
              <a:rPr lang="en-US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and “Chinese dynasties.”</a:t>
            </a:r>
          </a:p>
          <a:p>
            <a:pPr algn="ctr"/>
            <a:r>
              <a:rPr lang="en-US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Prof. James </a:t>
            </a:r>
            <a:r>
              <a:rPr lang="en-US" altLang="zh-HK" sz="10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Millward</a:t>
            </a:r>
            <a:r>
              <a:rPr lang="en-US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(Edmund A. Walsh School of Foreign Service &amp; Department of History, Georgetown University)</a:t>
            </a:r>
            <a:endParaRPr lang="zh-HK" altLang="en-US" sz="1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71185DE-9C37-4592-AFAF-AE98C8B5040C}"/>
              </a:ext>
            </a:extLst>
          </p:cNvPr>
          <p:cNvSpPr txBox="1"/>
          <p:nvPr/>
        </p:nvSpPr>
        <p:spPr>
          <a:xfrm>
            <a:off x="5411416" y="12684"/>
            <a:ext cx="117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zh-HK" alt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F673EED7-59B3-4ABB-B614-8E90220FC9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973" y="233483"/>
            <a:ext cx="1527341" cy="216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2" name="文字方塊 3">
            <a:extLst>
              <a:ext uri="{FF2B5EF4-FFF2-40B4-BE49-F238E27FC236}">
                <a16:creationId xmlns:a16="http://schemas.microsoft.com/office/drawing/2014/main" id="{906C9660-8CEA-A255-48EB-75252897972D}"/>
              </a:ext>
            </a:extLst>
          </p:cNvPr>
          <p:cNvSpPr txBox="1"/>
          <p:nvPr/>
        </p:nvSpPr>
        <p:spPr>
          <a:xfrm>
            <a:off x="1403648" y="5891789"/>
            <a:ext cx="38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0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2024.3.12</a:t>
            </a:r>
            <a:endParaRPr lang="zh-TW" altLang="zh-HK" sz="1000" dirty="0"/>
          </a:p>
          <a:p>
            <a:pPr algn="ctr"/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講</a:t>
            </a:r>
            <a:r>
              <a:rPr lang="zh-TW" altLang="en-US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座三十一</a:t>
            </a:r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Capturing Prestige: Human Trafficking in Tsushima’s Maritime Borderlands, c. 1350-1600</a:t>
            </a:r>
            <a:endParaRPr lang="en-US" altLang="zh-HK" sz="1000" i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Prof. Peter </a:t>
            </a:r>
            <a:r>
              <a:rPr lang="en-US" altLang="zh-HK" sz="10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Shapinsky</a:t>
            </a:r>
            <a:r>
              <a:rPr lang="en-US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(Department of History, University of Illinois, Springfield)</a:t>
            </a:r>
            <a:endParaRPr lang="zh-HK" altLang="en-US" sz="1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8" name="文字方塊 4">
            <a:extLst>
              <a:ext uri="{FF2B5EF4-FFF2-40B4-BE49-F238E27FC236}">
                <a16:creationId xmlns:a16="http://schemas.microsoft.com/office/drawing/2014/main" id="{7F9A9DE5-7673-3F84-43C6-93918879D5C3}"/>
              </a:ext>
            </a:extLst>
          </p:cNvPr>
          <p:cNvSpPr txBox="1"/>
          <p:nvPr/>
        </p:nvSpPr>
        <p:spPr>
          <a:xfrm>
            <a:off x="1522984" y="3429000"/>
            <a:ext cx="117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endParaRPr lang="zh-HK" alt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A yellow and blue document with a qr code&#10;&#10;Description automatically generated">
            <a:extLst>
              <a:ext uri="{FF2B5EF4-FFF2-40B4-BE49-F238E27FC236}">
                <a16:creationId xmlns:a16="http://schemas.microsoft.com/office/drawing/2014/main" id="{C364023F-09A3-1926-6ED8-CC1B5F0B54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040" y="3645024"/>
            <a:ext cx="1524941" cy="215798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10" name="文字方塊 3">
            <a:extLst>
              <a:ext uri="{FF2B5EF4-FFF2-40B4-BE49-F238E27FC236}">
                <a16:creationId xmlns:a16="http://schemas.microsoft.com/office/drawing/2014/main" id="{FAD62A93-082E-B935-F801-5D61F2D89190}"/>
              </a:ext>
            </a:extLst>
          </p:cNvPr>
          <p:cNvSpPr txBox="1"/>
          <p:nvPr/>
        </p:nvSpPr>
        <p:spPr>
          <a:xfrm>
            <a:off x="5230521" y="5891789"/>
            <a:ext cx="38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0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2024.4.19</a:t>
            </a:r>
            <a:endParaRPr lang="zh-TW" altLang="zh-HK" sz="1000" dirty="0"/>
          </a:p>
          <a:p>
            <a:pPr algn="ctr"/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講</a:t>
            </a:r>
            <a:r>
              <a:rPr lang="zh-TW" altLang="en-US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座三十二</a:t>
            </a:r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de-DE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The Master and His Students and What Early Chinese Tradition Thought about Them</a:t>
            </a:r>
            <a:endParaRPr lang="en-US" altLang="zh-HK" sz="1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de-DE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Prof. Hans van Ess (Vice President of LMU München, Department für Asienstudien, Institut für Sinologie, LMU München)</a:t>
            </a:r>
            <a:endParaRPr lang="zh-HK" altLang="en-US" sz="1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1" name="文字方塊 4">
            <a:extLst>
              <a:ext uri="{FF2B5EF4-FFF2-40B4-BE49-F238E27FC236}">
                <a16:creationId xmlns:a16="http://schemas.microsoft.com/office/drawing/2014/main" id="{9AF775E1-50C3-803D-A775-ED1E824192BD}"/>
              </a:ext>
            </a:extLst>
          </p:cNvPr>
          <p:cNvSpPr txBox="1"/>
          <p:nvPr/>
        </p:nvSpPr>
        <p:spPr>
          <a:xfrm>
            <a:off x="5349857" y="3429000"/>
            <a:ext cx="117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endParaRPr lang="zh-HK" alt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A close-up of a flyer&#10;&#10;Description automatically generated">
            <a:extLst>
              <a:ext uri="{FF2B5EF4-FFF2-40B4-BE49-F238E27FC236}">
                <a16:creationId xmlns:a16="http://schemas.microsoft.com/office/drawing/2014/main" id="{57C1A57D-1C7C-B1E2-A842-0D189FF673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973" y="3643422"/>
            <a:ext cx="1527048" cy="215958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8835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5">
            <a:extLst>
              <a:ext uri="{FF2B5EF4-FFF2-40B4-BE49-F238E27FC236}">
                <a16:creationId xmlns:a16="http://schemas.microsoft.com/office/drawing/2014/main" id="{DE6D9004-0122-DF83-B703-5123EECA4C2B}"/>
              </a:ext>
            </a:extLst>
          </p:cNvPr>
          <p:cNvSpPr txBox="1"/>
          <p:nvPr/>
        </p:nvSpPr>
        <p:spPr>
          <a:xfrm>
            <a:off x="1351330" y="2585287"/>
            <a:ext cx="39477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0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2025.3.5</a:t>
            </a:r>
            <a:endParaRPr lang="zh-TW" altLang="zh-HK" sz="1000" dirty="0"/>
          </a:p>
          <a:p>
            <a:pPr algn="ctr"/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講</a:t>
            </a:r>
            <a:r>
              <a:rPr lang="zh-TW" altLang="en-US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座三十三</a:t>
            </a:r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The Invention of Zhang </a:t>
            </a:r>
            <a:r>
              <a:rPr lang="en-US" sz="10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Baozai</a:t>
            </a:r>
            <a:r>
              <a:rPr lang="en-US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(</a:t>
            </a:r>
            <a:r>
              <a:rPr lang="zh-CN" sz="1000" dirty="0">
                <a:effectLst/>
                <a:ea typeface="KaiTi" panose="02010609060101010101" pitchFamily="49" charset="-122"/>
                <a:cs typeface="Times New Roman" panose="02020603050405020304" pitchFamily="18" charset="0"/>
              </a:rPr>
              <a:t>張保仔</a:t>
            </a:r>
            <a:r>
              <a:rPr lang="en-US" altLang="zh-CN" sz="1000" dirty="0">
                <a:effectLst/>
                <a:ea typeface="KaiTi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en-US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the Pirate</a:t>
            </a:r>
          </a:p>
          <a:p>
            <a:pPr algn="ctr"/>
            <a:r>
              <a:rPr lang="en-US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Prof. </a:t>
            </a:r>
            <a:r>
              <a:rPr lang="en-US" sz="10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Robert Antony </a:t>
            </a:r>
            <a:r>
              <a:rPr lang="en-US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(Guangzhou University)</a:t>
            </a:r>
            <a:endParaRPr lang="zh-HK" altLang="en-US" sz="1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文字方塊 6">
            <a:extLst>
              <a:ext uri="{FF2B5EF4-FFF2-40B4-BE49-F238E27FC236}">
                <a16:creationId xmlns:a16="http://schemas.microsoft.com/office/drawing/2014/main" id="{47AD2EA4-B922-FE63-C5A0-3A853E86E08A}"/>
              </a:ext>
            </a:extLst>
          </p:cNvPr>
          <p:cNvSpPr txBox="1"/>
          <p:nvPr/>
        </p:nvSpPr>
        <p:spPr>
          <a:xfrm>
            <a:off x="1674125" y="116632"/>
            <a:ext cx="117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zh-HK" alt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A yellow and blue cover with a person and text&#10;&#10;AI-generated content may be incorrect.">
            <a:extLst>
              <a:ext uri="{FF2B5EF4-FFF2-40B4-BE49-F238E27FC236}">
                <a16:creationId xmlns:a16="http://schemas.microsoft.com/office/drawing/2014/main" id="{9C2E0EF5-D897-CE7F-58FA-C8FF3E21E5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165" y="337431"/>
            <a:ext cx="1526081" cy="215798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13" name="文字方塊 5">
            <a:extLst>
              <a:ext uri="{FF2B5EF4-FFF2-40B4-BE49-F238E27FC236}">
                <a16:creationId xmlns:a16="http://schemas.microsoft.com/office/drawing/2014/main" id="{E9F80986-2589-E69D-8BB5-05B598D525FC}"/>
              </a:ext>
            </a:extLst>
          </p:cNvPr>
          <p:cNvSpPr txBox="1"/>
          <p:nvPr/>
        </p:nvSpPr>
        <p:spPr>
          <a:xfrm>
            <a:off x="5167502" y="2585287"/>
            <a:ext cx="39477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0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2025.4.1</a:t>
            </a:r>
            <a:endParaRPr lang="zh-TW" altLang="zh-HK" sz="1000" dirty="0"/>
          </a:p>
          <a:p>
            <a:pPr algn="ctr"/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講</a:t>
            </a:r>
            <a:r>
              <a:rPr lang="zh-TW" altLang="en-US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座三十四</a:t>
            </a:r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Luis Chan and His Hong Kong Kaleidoscope</a:t>
            </a:r>
          </a:p>
          <a:p>
            <a:pPr algn="ctr"/>
            <a:r>
              <a:rPr lang="en-US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Prof. </a:t>
            </a:r>
            <a:r>
              <a:rPr lang="en-US" sz="10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Kuiyi</a:t>
            </a:r>
            <a:r>
              <a:rPr lang="en-US" sz="1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Shen (University </a:t>
            </a:r>
            <a:r>
              <a:rPr lang="en-US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of California, </a:t>
            </a:r>
            <a:r>
              <a:rPr lang="en-US" sz="1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San Diego)</a:t>
            </a:r>
            <a:endParaRPr lang="zh-HK" altLang="en-US" sz="1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4" name="文字方塊 6">
            <a:extLst>
              <a:ext uri="{FF2B5EF4-FFF2-40B4-BE49-F238E27FC236}">
                <a16:creationId xmlns:a16="http://schemas.microsoft.com/office/drawing/2014/main" id="{F59480F1-08F5-AC22-7413-1C046A0C7827}"/>
              </a:ext>
            </a:extLst>
          </p:cNvPr>
          <p:cNvSpPr txBox="1"/>
          <p:nvPr/>
        </p:nvSpPr>
        <p:spPr>
          <a:xfrm>
            <a:off x="5490297" y="116632"/>
            <a:ext cx="117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zh-HK" alt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A yellow and blue poster with text&#10;&#10;AI-generated content may be incorrect.">
            <a:extLst>
              <a:ext uri="{FF2B5EF4-FFF2-40B4-BE49-F238E27FC236}">
                <a16:creationId xmlns:a16="http://schemas.microsoft.com/office/drawing/2014/main" id="{A99632DC-0381-BB6B-39F7-87460B9B7A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578" y="337431"/>
            <a:ext cx="1525599" cy="215798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2" name="文字方塊 3">
            <a:extLst>
              <a:ext uri="{FF2B5EF4-FFF2-40B4-BE49-F238E27FC236}">
                <a16:creationId xmlns:a16="http://schemas.microsoft.com/office/drawing/2014/main" id="{050B1773-DE67-765B-C21A-C3D743134861}"/>
              </a:ext>
            </a:extLst>
          </p:cNvPr>
          <p:cNvSpPr txBox="1"/>
          <p:nvPr/>
        </p:nvSpPr>
        <p:spPr>
          <a:xfrm>
            <a:off x="1403648" y="5891789"/>
            <a:ext cx="3816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0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2025.10.28</a:t>
            </a:r>
            <a:endParaRPr lang="zh-TW" altLang="zh-HK" sz="1000" dirty="0"/>
          </a:p>
          <a:p>
            <a:pPr algn="ctr"/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講</a:t>
            </a:r>
            <a:r>
              <a:rPr lang="zh-TW" altLang="en-US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座三十五</a:t>
            </a:r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zh-TW" altLang="en-US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從王國初始到王國氣象</a:t>
            </a:r>
            <a:endParaRPr lang="en-US" altLang="zh-HK" sz="1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en-US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方輝教授</a:t>
            </a:r>
            <a:r>
              <a:rPr lang="zh-TW" altLang="zh-TW" sz="1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（</a:t>
            </a:r>
            <a:r>
              <a:rPr lang="zh-TW" altLang="en-US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山東大學講席教授</a:t>
            </a:r>
            <a:r>
              <a:rPr lang="zh-TW" altLang="zh-TW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endParaRPr lang="zh-HK" altLang="en-US" sz="1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文字方塊 4">
            <a:extLst>
              <a:ext uri="{FF2B5EF4-FFF2-40B4-BE49-F238E27FC236}">
                <a16:creationId xmlns:a16="http://schemas.microsoft.com/office/drawing/2014/main" id="{7F743555-E925-A7BD-836F-391E88BB1013}"/>
              </a:ext>
            </a:extLst>
          </p:cNvPr>
          <p:cNvSpPr txBox="1"/>
          <p:nvPr/>
        </p:nvSpPr>
        <p:spPr>
          <a:xfrm>
            <a:off x="1522984" y="3429000"/>
            <a:ext cx="117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zh-HK" alt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文字方塊 3">
            <a:extLst>
              <a:ext uri="{FF2B5EF4-FFF2-40B4-BE49-F238E27FC236}">
                <a16:creationId xmlns:a16="http://schemas.microsoft.com/office/drawing/2014/main" id="{2B66F973-700F-4DE5-4EEF-4F55A57CE12F}"/>
              </a:ext>
            </a:extLst>
          </p:cNvPr>
          <p:cNvSpPr txBox="1"/>
          <p:nvPr/>
        </p:nvSpPr>
        <p:spPr>
          <a:xfrm>
            <a:off x="5230521" y="5891789"/>
            <a:ext cx="3816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0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2026.4.</a:t>
            </a:r>
            <a:r>
              <a:rPr lang="en-HK" altLang="zh-HK" sz="10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21</a:t>
            </a:r>
            <a:endParaRPr lang="zh-TW" altLang="zh-HK" sz="1000" dirty="0"/>
          </a:p>
          <a:p>
            <a:pPr algn="ctr"/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講</a:t>
            </a:r>
            <a:r>
              <a:rPr lang="zh-TW" altLang="en-US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座三十六</a:t>
            </a:r>
            <a:r>
              <a:rPr lang="zh-TW" altLang="zh-HK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zh-TW" altLang="en-US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開書考試：書院課藝與十九世紀中國的知識通脹</a:t>
            </a:r>
            <a:endParaRPr lang="en-HK" altLang="zh-TW" sz="1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en-US" sz="1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徐兆安博士（中央研究院近代史研究所）</a:t>
            </a:r>
            <a:endParaRPr lang="zh-HK" altLang="en-US" sz="1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9" name="文字方塊 4">
            <a:extLst>
              <a:ext uri="{FF2B5EF4-FFF2-40B4-BE49-F238E27FC236}">
                <a16:creationId xmlns:a16="http://schemas.microsoft.com/office/drawing/2014/main" id="{709300B5-077C-4BFB-6DC5-C40B7C6D7B8B}"/>
              </a:ext>
            </a:extLst>
          </p:cNvPr>
          <p:cNvSpPr txBox="1"/>
          <p:nvPr/>
        </p:nvSpPr>
        <p:spPr>
          <a:xfrm>
            <a:off x="5349857" y="3429000"/>
            <a:ext cx="117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endParaRPr lang="zh-HK" alt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584092-7D11-BABD-6D8A-B3D9A1F911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165" y="3645024"/>
            <a:ext cx="1527048" cy="215951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47B149-247D-8979-A809-86C568B586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315" y="3644506"/>
            <a:ext cx="1527048" cy="216003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0141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新增資料夾\1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454" y="1102320"/>
            <a:ext cx="3096475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新增資料夾\1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89000"/>
            <a:ext cx="3106669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79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新增資料夾\10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357" y="1803185"/>
            <a:ext cx="2180399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新增資料夾\10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142" y="1798047"/>
            <a:ext cx="2132727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新增資料夾\10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089" y="1788040"/>
            <a:ext cx="2285375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40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新增資料夾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378" y="1089000"/>
            <a:ext cx="3338466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新增資料夾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51" y="1089000"/>
            <a:ext cx="3274713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40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新增資料夾\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798" y="1089000"/>
            <a:ext cx="3193172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新增資料夾\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190" y="1089000"/>
            <a:ext cx="3324258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40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新增資料夾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224" y="1809000"/>
            <a:ext cx="2298443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新增資料夾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504" y="1809000"/>
            <a:ext cx="2383212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新增資料夾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944" y="1809000"/>
            <a:ext cx="2291089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40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新增資料夾\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89" y="3573016"/>
            <a:ext cx="2013372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新增資料夾\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501" y="3573016"/>
            <a:ext cx="2080747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新增資料夾\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2976"/>
            <a:ext cx="2041507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新增資料夾\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23" y="332976"/>
            <a:ext cx="2083303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40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新增資料夾\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06" y="3645024"/>
            <a:ext cx="1928205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SKM_C364e17030811500_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076" y="3645024"/>
            <a:ext cx="1915681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新增資料夾\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2656"/>
            <a:ext cx="1957691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SKM_C364e17030811500_0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010" y="332656"/>
            <a:ext cx="2011814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38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1223</Words>
  <Application>Microsoft Office PowerPoint</Application>
  <PresentationFormat>On-screen Show (4:3)</PresentationFormat>
  <Paragraphs>156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KaiTi</vt:lpstr>
      <vt:lpstr>標楷體</vt:lpstr>
      <vt:lpstr>Arial</vt:lpstr>
      <vt:lpstr>Calibri</vt:lpstr>
      <vt:lpstr>Times New Roman</vt:lpstr>
      <vt:lpstr>Office 佈景主題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Prof. Chang Chuen Memorial Public Lecture Series 章群教授紀念公開學術講座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章群教授</dc:title>
  <dc:creator>Windows 使用者</dc:creator>
  <cp:lastModifiedBy>Ka Ying POON</cp:lastModifiedBy>
  <cp:revision>107</cp:revision>
  <cp:lastPrinted>2022-05-20T08:29:38Z</cp:lastPrinted>
  <dcterms:created xsi:type="dcterms:W3CDTF">2017-03-06T02:37:33Z</dcterms:created>
  <dcterms:modified xsi:type="dcterms:W3CDTF">2026-03-31T06:15:10Z</dcterms:modified>
</cp:coreProperties>
</file>